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63308662f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63308662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Idk why but the font sizes are all messed up… please someone fix it :(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6344c1a925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6344c1a925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69da9b423_1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a69da9b423_1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344c1a92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344c1a92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</a:t>
            </a: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Describe the problem or area being addressed.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a69da9b423_2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a69da9b423_2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</a:t>
            </a: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Describe the problem or area being addressed.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6344c1a92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6344c1a92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What data did you use? How was it obtained? What are its limitations?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a69da9b42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a69da9b42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What data did you use? How was it obtained? What are its limitations?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63b997c6f2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63b997c6f2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Weather data in CSV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 GeoJSON data (converted from API csv)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344c1a92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6344c1a92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How users will interact with your system in a way that addresses the problem area.</a:t>
            </a:r>
            <a:endParaRPr sz="1200">
              <a:solidFill>
                <a:srgbClr val="111111"/>
              </a:solidFill>
              <a:highlight>
                <a:srgbClr val="FDFDF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Check </a:t>
            </a: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the</a:t>
            </a: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 use cases markdown </a:t>
            </a: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file in docs</a:t>
            </a:r>
            <a:endParaRPr sz="1200">
              <a:solidFill>
                <a:srgbClr val="111111"/>
              </a:solidFill>
              <a:highlight>
                <a:srgbClr val="FDFDFD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344c1a925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344c1a925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it all comes together like this: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look at the case of a casual user Soynia with a bit of CS background, not much info on Seattle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Click the coordinate where she is looking for a house in Seattle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Waits a little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Data comes out in the box (and maybe also in a bubble, or do maybe in </a:t>
            </a:r>
            <a:r>
              <a:rPr lang="en"/>
              <a:t>next version for even more friendlier ui)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Test second point in demo (extra fast skip the running step if it takes a bit of time)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344c1a925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344c1a925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Show the structure of your github repository.</a:t>
            </a:r>
            <a:endParaRPr sz="1200">
              <a:solidFill>
                <a:srgbClr val="111111"/>
              </a:solidFill>
              <a:highlight>
                <a:srgbClr val="FDFDF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Should exist in the readme - probs needs to be updated (there and here!)</a:t>
            </a:r>
            <a:endParaRPr sz="1200">
              <a:solidFill>
                <a:srgbClr val="111111"/>
              </a:solidFill>
              <a:highlight>
                <a:srgbClr val="FDFDFD"/>
              </a:highlight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ata-seattlecitygis.opendata.arcgis.com/datasets/c5f3575dd7d545ada27064c74ac74f52_0/explore?location=47.622012%2C-122.278830%2C11.00" TargetMode="External"/><Relationship Id="rId4" Type="http://schemas.openxmlformats.org/officeDocument/2006/relationships/hyperlink" Target="https://www.wunderground.com/" TargetMode="External"/><Relationship Id="rId5" Type="http://schemas.openxmlformats.org/officeDocument/2006/relationships/hyperlink" Target="https://github.com/microsoft/GlobalMLBuildingFootprints" TargetMode="External"/><Relationship Id="rId6" Type="http://schemas.openxmlformats.org/officeDocument/2006/relationships/hyperlink" Target="https://apps.nationalmap.gov/downloader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u94LNb0ZdD6xAeOsvsVOIKDI7t1zVgut/view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527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Urban Heat Island Effect</a:t>
            </a:r>
            <a:endParaRPr sz="5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280925"/>
            <a:ext cx="8520600" cy="11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490"/>
              <a:t>Krittin Kulrattanaruks, Lilac Hong, Lori Won, Yongqin Zhao</a:t>
            </a:r>
            <a:endParaRPr sz="249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49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490"/>
              <a:t>CSE 583, 2023/12/13</a:t>
            </a:r>
            <a:endParaRPr sz="249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 &amp; </a:t>
            </a:r>
            <a:r>
              <a:rPr lang="en"/>
              <a:t>Future Work</a:t>
            </a:r>
            <a:endParaRPr/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311700" y="1152475"/>
            <a:ext cx="8520600" cy="3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KNN with k = 5 is the best model for Seattle weather data.</a:t>
            </a:r>
            <a:br>
              <a:rPr lang="en"/>
            </a:br>
            <a:r>
              <a:rPr lang="en"/>
              <a:t>(KNN vs Linear Regression vs RandomForestRegressor)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Building footprint does not have linear relationship with temperature</a:t>
            </a:r>
            <a:br>
              <a:rPr lang="en"/>
            </a:br>
            <a:r>
              <a:rPr lang="en"/>
              <a:t>(R² &lt; 0 for linear regression)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Improve UI/UX (No more using terminal)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More training dataset (For more general model)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More function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Input new height and visualize impact to local temperature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Seasonal temperature prediction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</a:t>
            </a:r>
            <a:endParaRPr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Worked out well: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More comfortable with git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Great teamwork - linkage between upstream and downstream module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Could have done better: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Folium is good for visualizing but not dynamic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Scheduling, we should have stand-ups and set deadline for deliverables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Have consistent documentation style during development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Problem Statement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700" y="1071175"/>
            <a:ext cx="6760000" cy="385962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363700" y="4884550"/>
            <a:ext cx="5143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Picture credit: Urbanland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Problem Statement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Heat island is a very common phenomenon for urban built environments, and we wonder how this would influence local temperatures. 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Current weather patterns cannot provide information at very fine spatial level. 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project objective is to:</a:t>
            </a:r>
            <a:endParaRPr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Learn from past year-round city weather data,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Based on urban built environment context like buildings and terrain,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Extract the pattern from hundreds of sample points,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Predict avg. temperature of any given location in the city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 </a:t>
            </a:r>
            <a:r>
              <a:rPr lang="en"/>
              <a:t>Acquire, Pre-Process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2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Data Source: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Seattle City Boundary </a:t>
            </a:r>
            <a:r>
              <a:rPr baseline="30000" lang="en" sz="1600">
                <a:solidFill>
                  <a:schemeClr val="dk1"/>
                </a:solidFill>
              </a:rPr>
              <a:t>1</a:t>
            </a:r>
            <a:r>
              <a:rPr lang="en" sz="1600">
                <a:solidFill>
                  <a:schemeClr val="dk1"/>
                </a:solidFill>
              </a:rPr>
              <a:t>,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Seattle year-round average temperatures by each weather station </a:t>
            </a:r>
            <a:r>
              <a:rPr baseline="30000" lang="en" sz="1600">
                <a:solidFill>
                  <a:schemeClr val="dk1"/>
                </a:solidFill>
              </a:rPr>
              <a:t>2</a:t>
            </a:r>
            <a:r>
              <a:rPr lang="en" sz="1600">
                <a:solidFill>
                  <a:schemeClr val="dk1"/>
                </a:solidFill>
              </a:rPr>
              <a:t>,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Building footprint with height </a:t>
            </a:r>
            <a:r>
              <a:rPr baseline="30000" lang="en" sz="1600">
                <a:solidFill>
                  <a:schemeClr val="dk1"/>
                </a:solidFill>
              </a:rPr>
              <a:t>3</a:t>
            </a:r>
            <a:r>
              <a:rPr lang="en" sz="1600">
                <a:solidFill>
                  <a:schemeClr val="dk1"/>
                </a:solidFill>
              </a:rPr>
              <a:t>,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Terrain from USGS 3D Elevation Program (3DEP) </a:t>
            </a:r>
            <a:r>
              <a:rPr baseline="30000" lang="en" sz="1600">
                <a:solidFill>
                  <a:schemeClr val="dk1"/>
                </a:solidFill>
              </a:rPr>
              <a:t>4</a:t>
            </a:r>
            <a:r>
              <a:rPr lang="en" sz="1600">
                <a:solidFill>
                  <a:schemeClr val="dk1"/>
                </a:solidFill>
              </a:rPr>
              <a:t>, 1/3 Arc Second resolution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Pre-Process: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 </a:t>
            </a:r>
            <a:r>
              <a:rPr lang="en" sz="1600">
                <a:solidFill>
                  <a:schemeClr val="dk1"/>
                </a:solidFill>
              </a:rPr>
              <a:t>bounding</a:t>
            </a:r>
            <a:r>
              <a:rPr lang="en" sz="1600">
                <a:solidFill>
                  <a:schemeClr val="dk1"/>
                </a:solidFill>
              </a:rPr>
              <a:t> box that extend 0.001 degree from actual extent of seattle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Building</a:t>
            </a:r>
            <a:r>
              <a:rPr lang="en" sz="1600">
                <a:solidFill>
                  <a:schemeClr val="dk1"/>
                </a:solidFill>
              </a:rPr>
              <a:t> and terrain data are </a:t>
            </a:r>
            <a:r>
              <a:rPr lang="en" sz="1600">
                <a:solidFill>
                  <a:schemeClr val="dk1"/>
                </a:solidFill>
              </a:rPr>
              <a:t>trimmed to the bounding box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Draw geometry (hexagon) around weather station as learning area of each point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Aggregate temperature and statics of building height and terrain to each station location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455450" y="4343975"/>
            <a:ext cx="85206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000">
                <a:solidFill>
                  <a:schemeClr val="dk1"/>
                </a:solidFill>
              </a:rPr>
              <a:t>1:</a:t>
            </a:r>
            <a:r>
              <a:rPr baseline="30000" lang="en" sz="1000">
                <a:solidFill>
                  <a:schemeClr val="dk1"/>
                </a:solidFill>
              </a:rPr>
              <a:t> </a:t>
            </a:r>
            <a:r>
              <a:rPr lang="en" sz="10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Seattle City Limits | Seattle GeoData (arcgis.com)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000">
                <a:solidFill>
                  <a:schemeClr val="dk1"/>
                </a:solidFill>
              </a:rPr>
              <a:t>2:</a:t>
            </a:r>
            <a:r>
              <a:rPr lang="en" sz="10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Weather Underground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000"/>
              <a:t>3.</a:t>
            </a:r>
            <a:r>
              <a:rPr lang="en" sz="10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microsoft/GlobalMLBuildingFootprints: Worldwide building footprints derived from satellite imagery (github.com)</a:t>
            </a:r>
            <a:r>
              <a:rPr lang="en" sz="1000" u="sng">
                <a:solidFill>
                  <a:schemeClr val="accent5"/>
                </a:solidFill>
              </a:rPr>
              <a:t> </a:t>
            </a:r>
            <a:endParaRPr sz="1000" u="sng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00"/>
              <a:t>4.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TNM Download v2 (nationalmap.gov)</a:t>
            </a:r>
            <a:endParaRPr sz="1000" u="sng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 of the </a:t>
            </a:r>
            <a:r>
              <a:rPr lang="en"/>
              <a:t>Data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472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Limitation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Weather stations in Seattle are not distributed evenly (but that’s one of the reasons for us to predict!)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We only predict the year-round avg. temperatures, and only recent year data is collected.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6801" y="0"/>
            <a:ext cx="3217199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 rotWithShape="1">
          <a:blip r:embed="rId4">
            <a:alphaModFix/>
          </a:blip>
          <a:srcRect b="0" l="0" r="1263" t="0"/>
          <a:stretch/>
        </p:blipFill>
        <p:spPr>
          <a:xfrm>
            <a:off x="5407185" y="0"/>
            <a:ext cx="3736814" cy="3583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 rotWithShape="1">
          <a:blip r:embed="rId5">
            <a:alphaModFix/>
          </a:blip>
          <a:srcRect b="0" l="2116" r="6266" t="24913"/>
          <a:stretch/>
        </p:blipFill>
        <p:spPr>
          <a:xfrm>
            <a:off x="5407185" y="2606090"/>
            <a:ext cx="3736814" cy="2537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sp>
        <p:nvSpPr>
          <p:cNvPr id="90" name="Google Shape;90;p18"/>
          <p:cNvSpPr/>
          <p:nvPr/>
        </p:nvSpPr>
        <p:spPr>
          <a:xfrm>
            <a:off x="1013100" y="3663263"/>
            <a:ext cx="1525500" cy="862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A4C2F4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City GeoJSON Data</a:t>
            </a:r>
            <a:endParaRPr sz="1800"/>
          </a:p>
        </p:txBody>
      </p:sp>
      <p:sp>
        <p:nvSpPr>
          <p:cNvPr id="91" name="Google Shape;91;p18"/>
          <p:cNvSpPr/>
          <p:nvPr/>
        </p:nvSpPr>
        <p:spPr>
          <a:xfrm>
            <a:off x="6403000" y="3663275"/>
            <a:ext cx="1525500" cy="862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City Weather Data</a:t>
            </a:r>
            <a:endParaRPr sz="1800"/>
          </a:p>
        </p:txBody>
      </p:sp>
      <p:sp>
        <p:nvSpPr>
          <p:cNvPr id="92" name="Google Shape;92;p18"/>
          <p:cNvSpPr/>
          <p:nvPr/>
        </p:nvSpPr>
        <p:spPr>
          <a:xfrm>
            <a:off x="3708050" y="3663263"/>
            <a:ext cx="1525500" cy="862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Building Height Data</a:t>
            </a:r>
            <a:endParaRPr sz="1800"/>
          </a:p>
        </p:txBody>
      </p:sp>
      <p:cxnSp>
        <p:nvCxnSpPr>
          <p:cNvPr id="93" name="Google Shape;93;p18"/>
          <p:cNvCxnSpPr>
            <a:stCxn id="90" idx="3"/>
            <a:endCxn id="92" idx="1"/>
          </p:cNvCxnSpPr>
          <p:nvPr/>
        </p:nvCxnSpPr>
        <p:spPr>
          <a:xfrm>
            <a:off x="2538600" y="4094513"/>
            <a:ext cx="116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" name="Google Shape;94;p18"/>
          <p:cNvSpPr/>
          <p:nvPr/>
        </p:nvSpPr>
        <p:spPr>
          <a:xfrm>
            <a:off x="5059550" y="1321775"/>
            <a:ext cx="1525500" cy="862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Weather Prediction</a:t>
            </a:r>
            <a:endParaRPr sz="1800"/>
          </a:p>
        </p:txBody>
      </p:sp>
      <p:sp>
        <p:nvSpPr>
          <p:cNvPr id="95" name="Google Shape;95;p18"/>
          <p:cNvSpPr/>
          <p:nvPr/>
        </p:nvSpPr>
        <p:spPr>
          <a:xfrm>
            <a:off x="5055500" y="2600750"/>
            <a:ext cx="1525500" cy="862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Weather Prediction Model</a:t>
            </a:r>
            <a:endParaRPr sz="1800"/>
          </a:p>
        </p:txBody>
      </p:sp>
      <p:sp>
        <p:nvSpPr>
          <p:cNvPr id="96" name="Google Shape;96;p18"/>
          <p:cNvSpPr/>
          <p:nvPr/>
        </p:nvSpPr>
        <p:spPr>
          <a:xfrm>
            <a:off x="2538600" y="2488313"/>
            <a:ext cx="1525500" cy="862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Map Display of City</a:t>
            </a:r>
            <a:endParaRPr sz="1800"/>
          </a:p>
        </p:txBody>
      </p:sp>
      <p:cxnSp>
        <p:nvCxnSpPr>
          <p:cNvPr id="97" name="Google Shape;97;p18"/>
          <p:cNvCxnSpPr>
            <a:endCxn id="96" idx="0"/>
          </p:cNvCxnSpPr>
          <p:nvPr/>
        </p:nvCxnSpPr>
        <p:spPr>
          <a:xfrm>
            <a:off x="3301350" y="1023113"/>
            <a:ext cx="0" cy="146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8"/>
          <p:cNvCxnSpPr>
            <a:stCxn id="92" idx="3"/>
            <a:endCxn id="91" idx="1"/>
          </p:cNvCxnSpPr>
          <p:nvPr/>
        </p:nvCxnSpPr>
        <p:spPr>
          <a:xfrm>
            <a:off x="5233550" y="4094513"/>
            <a:ext cx="116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8"/>
          <p:cNvCxnSpPr>
            <a:endCxn id="95" idx="2"/>
          </p:cNvCxnSpPr>
          <p:nvPr/>
        </p:nvCxnSpPr>
        <p:spPr>
          <a:xfrm rot="10800000">
            <a:off x="5818250" y="3463250"/>
            <a:ext cx="0" cy="63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" name="Google Shape;100;p18"/>
          <p:cNvCxnSpPr>
            <a:stCxn id="95" idx="0"/>
            <a:endCxn id="94" idx="2"/>
          </p:cNvCxnSpPr>
          <p:nvPr/>
        </p:nvCxnSpPr>
        <p:spPr>
          <a:xfrm flipH="1" rot="10800000">
            <a:off x="5818250" y="2184350"/>
            <a:ext cx="4200" cy="41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" name="Google Shape;101;p18"/>
          <p:cNvSpPr/>
          <p:nvPr/>
        </p:nvSpPr>
        <p:spPr>
          <a:xfrm rot="4079323">
            <a:off x="5427567" y="3447035"/>
            <a:ext cx="45626" cy="74427"/>
          </a:xfrm>
          <a:prstGeom prst="triangle">
            <a:avLst>
              <a:gd fmla="val 50000" name="adj"/>
            </a:avLst>
          </a:prstGeom>
          <a:solidFill>
            <a:srgbClr val="59595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2962650" y="155225"/>
            <a:ext cx="3312300" cy="8625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User</a:t>
            </a:r>
            <a:endParaRPr sz="2000"/>
          </a:p>
        </p:txBody>
      </p:sp>
      <p:cxnSp>
        <p:nvCxnSpPr>
          <p:cNvPr id="103" name="Google Shape;103;p18"/>
          <p:cNvCxnSpPr>
            <a:stCxn id="94" idx="0"/>
          </p:cNvCxnSpPr>
          <p:nvPr/>
        </p:nvCxnSpPr>
        <p:spPr>
          <a:xfrm rot="10800000">
            <a:off x="5822300" y="1048475"/>
            <a:ext cx="0" cy="27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" name="Google Shape;104;p18"/>
          <p:cNvSpPr txBox="1"/>
          <p:nvPr/>
        </p:nvSpPr>
        <p:spPr>
          <a:xfrm>
            <a:off x="1838675" y="1483325"/>
            <a:ext cx="1581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Select location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5354925" y="4094525"/>
            <a:ext cx="926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Training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5822450" y="2177000"/>
            <a:ext cx="926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Predict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3289925" y="3342025"/>
            <a:ext cx="2152950" cy="312650"/>
          </a:xfrm>
          <a:custGeom>
            <a:rect b="b" l="l" r="r" t="t"/>
            <a:pathLst>
              <a:path extrusionOk="0" h="12506" w="86118">
                <a:moveTo>
                  <a:pt x="0" y="0"/>
                </a:moveTo>
                <a:cubicBezTo>
                  <a:pt x="7420" y="2061"/>
                  <a:pt x="30167" y="11355"/>
                  <a:pt x="44520" y="12367"/>
                </a:cubicBezTo>
                <a:cubicBezTo>
                  <a:pt x="58873" y="13379"/>
                  <a:pt x="79185" y="7120"/>
                  <a:pt x="86118" y="607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8" name="Google Shape;108;p18"/>
          <p:cNvSpPr txBox="1"/>
          <p:nvPr/>
        </p:nvSpPr>
        <p:spPr>
          <a:xfrm>
            <a:off x="2512800" y="4094525"/>
            <a:ext cx="1221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Processing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 and Components</a:t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Selecting building location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Open_browser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Select_coordinate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Find average building height based on a latitude/longitude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Create_hexagon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Height_acquire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Average_building_height_with_centroid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Predict temperature of chosen location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Train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Load_model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predict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of a casual user</a:t>
            </a:r>
            <a:endParaRPr/>
          </a:p>
        </p:txBody>
      </p:sp>
      <p:pic>
        <p:nvPicPr>
          <p:cNvPr id="120" name="Google Shape;120;p20" title="Heat_island_demo - Made with Clipchamp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1425" y="1017725"/>
            <a:ext cx="5230300" cy="392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Structure</a:t>
            </a:r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 rotWithShape="1">
          <a:blip r:embed="rId3">
            <a:alphaModFix/>
          </a:blip>
          <a:srcRect b="0" l="0" r="0" t="62852"/>
          <a:stretch/>
        </p:blipFill>
        <p:spPr>
          <a:xfrm>
            <a:off x="256275" y="3232850"/>
            <a:ext cx="4563700" cy="191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8050" y="153075"/>
            <a:ext cx="381184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 rotWithShape="1">
          <a:blip r:embed="rId3">
            <a:alphaModFix/>
          </a:blip>
          <a:srcRect b="64527" l="0" r="0" t="0"/>
          <a:stretch/>
        </p:blipFill>
        <p:spPr>
          <a:xfrm>
            <a:off x="256275" y="1152475"/>
            <a:ext cx="4563700" cy="182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/>
          <p:nvPr/>
        </p:nvSpPr>
        <p:spPr>
          <a:xfrm>
            <a:off x="765025" y="2645000"/>
            <a:ext cx="2327700" cy="293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1"/>
          <p:cNvSpPr/>
          <p:nvPr/>
        </p:nvSpPr>
        <p:spPr>
          <a:xfrm>
            <a:off x="5558550" y="81375"/>
            <a:ext cx="3171300" cy="2172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